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Fira Sans ExtraBold"/>
      <p:bold r:id="rId36"/>
      <p:boldItalic r:id="rId37"/>
    </p:embeddedFont>
    <p:embeddedFont>
      <p:font typeface="Fira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italic.fntdata"/><Relationship Id="rId20" Type="http://schemas.openxmlformats.org/officeDocument/2006/relationships/slide" Target="slides/slide14.xml"/><Relationship Id="rId41" Type="http://schemas.openxmlformats.org/officeDocument/2006/relationships/font" Target="fonts/FiraSans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FiraSans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FiraSansExtraBold-bold.fntdata"/><Relationship Id="rId17" Type="http://schemas.openxmlformats.org/officeDocument/2006/relationships/slide" Target="slides/slide11.xml"/><Relationship Id="rId39" Type="http://schemas.openxmlformats.org/officeDocument/2006/relationships/font" Target="fonts/FiraSans-bold.fntdata"/><Relationship Id="rId16" Type="http://schemas.openxmlformats.org/officeDocument/2006/relationships/slide" Target="slides/slide10.xml"/><Relationship Id="rId38" Type="http://schemas.openxmlformats.org/officeDocument/2006/relationships/font" Target="fonts/FiraSan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998ba7c8b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c998ba7c8b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and welcome to an introduction to the Accessible 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name is Alex Oxrud and I am an engineering manager for the web.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like to start out by asking: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the web built? What technologies are used?</a:t>
            </a:r>
            <a:endParaRPr/>
          </a:p>
        </p:txBody>
      </p:sp>
      <p:sp>
        <p:nvSpPr>
          <p:cNvPr id="141" name="Google Shape;141;gc998ba7c8b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dba6549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dba6549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c4c14f06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c4c14f06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happen if a document didn’t have headings or different styling for headings and everything looked the same?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do we need headings in a document?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dba6549a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dba6549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Headings in websites are important because they highlight the structure of the page.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readers navigate sites from top to bottom and if there is a really long page, they will have to announce everything to get to the bottom of the page.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assistive technologies came up with clever ways of navigating websites.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those ways is to navigate by headings in a page.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lets the user jump to specific headlines.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fa49229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0fa49229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are two snippets of html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When rendered on the page, they both look like a headline but one of them is annotated as such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main difference is in the markup: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the left one is using a div element which doesn’t denote to assistive technologies that it is a headline.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the example on the right is using an h1 element which represents a heading level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Screen readers know that heading level 1 is the most </a:t>
            </a:r>
            <a:r>
              <a:rPr lang="en">
                <a:solidFill>
                  <a:schemeClr val="dk1"/>
                </a:solidFill>
              </a:rPr>
              <a:t>important</a:t>
            </a:r>
            <a:r>
              <a:rPr lang="en">
                <a:solidFill>
                  <a:schemeClr val="dk1"/>
                </a:solidFill>
              </a:rPr>
              <a:t> on a page.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6 headings levels </a:t>
            </a:r>
            <a:r>
              <a:rPr lang="en">
                <a:solidFill>
                  <a:schemeClr val="dk1"/>
                </a:solidFill>
              </a:rPr>
              <a:t>available</a:t>
            </a:r>
            <a:r>
              <a:rPr lang="en">
                <a:solidFill>
                  <a:schemeClr val="dk1"/>
                </a:solidFill>
              </a:rPr>
              <a:t> in html.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lower the level the less importance.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c4c14f06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c4c14f06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h1 element, there are many other html elements that have a specific purpose.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html elements are referred to as semantic elements.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 provides accessibility for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are recognized by screen readers as having special functionality.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buttons and links have keyboard shortcuts, like you can use the Enter key to activate them.</a:t>
            </a:r>
            <a:br>
              <a:rPr lang="en"/>
            </a:br>
            <a:r>
              <a:rPr lang="en"/>
              <a:t>Headlines can be located more easily by screen readers.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0fa49229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0fa49229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does the announcement change your expectation?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one that says “see recipe”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does not get announced as a link.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Screen reader users will not know that “see recipe” is a clickable link.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ba6549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ba6549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example, we have a link that when clicked will go to a banana pancake recipe.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two examples can visually look identical and when clicked will go to the same place, however, they are not the same.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on the bottom will be announced as a link.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will immediately know that it can be interacted.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it is using an anchor link, it will have special keyboard shortcuts </a:t>
            </a:r>
            <a:r>
              <a:rPr lang="en">
                <a:solidFill>
                  <a:schemeClr val="dk1"/>
                </a:solidFill>
              </a:rPr>
              <a:t>associated with it. Like pressing the Enter key to access the link.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c4c14f06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c4c14f0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example is a list of ingredients for a banana smoothie recipe.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on the left just says what is declared.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on the right provides more context: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it has a headline so we can quickly locate the ingredients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</a:t>
            </a:r>
            <a:r>
              <a:rPr lang="en"/>
              <a:t> list will announce how many ingredients to expect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as you step through each item, it will tell you where you are in the list.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c4c14f06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c4c14f06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</a:t>
            </a:r>
            <a:r>
              <a:rPr lang="en"/>
              <a:t>every</a:t>
            </a:r>
            <a:r>
              <a:rPr lang="en"/>
              <a:t> website has some sort of input where you can enter some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example, we can guess that the input is for us to enter the first name.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able to tell that because the first name label is visually located on top of the input box.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it’s not enough to display a label close to an input.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must programmatically link the label to the input for it to be usable to screen readers.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0fa49229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0fa49229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input on the a website should have a label associated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reader will read of the label when user lands on the input.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label musts be linked to the input using the `&lt;label&gt;` element with a “for” attribute that points to the input’s id attribute.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c4c14f06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c4c14f0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get started with accessibility, lets recap what is used to build the web.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website is built using HTML and CSS, and most do contain Javascript.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think of HTML is the skeleton of a website and CSS as the appearance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we’ll be focusing on html and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4c14f06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4c14f06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screen readers navigate websites by headlines, they can navigate a website by links.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our example, we have a screenshot from the WW Shopping website and two links with with a generic label that says “shop now”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times, the visual design of the webpage provides context for a link.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Visually we know that each “shop now” relates to cookbooks or kitchen tools.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someone who is only navigating by links does not have that additional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should ensure that all links have unique labels.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adding labels will make the interface a bit redundant.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to keep the design tidy and still provide unique labels is to use hidden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text is announced by screen readers but they are not visible on the page.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da92fa82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da92fa82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differences in examples.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ways to include additional context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da92fa82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da92fa82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built two visually identical recipe webpages using the non-accessible examples and the accessible examples.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navigate each website with a screen reader and see the differences.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0b19a7af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0b19a7af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Chrome Lighthouse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Highlights markup violations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necessarily usability violations.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demo: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Built the site without semantic elements.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0b19a7af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0b19a7a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demo: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Fixed contrast ratio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semantic elements for headlines and links.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linked labels to inputs.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b19a7a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b19a7a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0fa4922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0fa4922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</a:t>
            </a:r>
            <a:r>
              <a:rPr lang="en">
                <a:solidFill>
                  <a:schemeClr val="dk1"/>
                </a:solidFill>
              </a:rPr>
              <a:t>HTML element tells the browser how to display the content.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anyone take a guess at what these elements do?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There are many types of html elements, in this example we have: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 image element that displays images.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 h1 element that represents a headline that says “I am a heading”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 HTML elements can have attributes like width, height, and src.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0fa4922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0fa492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there was a website out there that had this navigation,</a:t>
            </a:r>
            <a:r>
              <a:rPr lang="en"/>
              <a:t> which would you rather use? Why?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dba654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dba654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good color contrast helps ensure legibility.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color contrast are expressed as ratios.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higher the ratio, the more legible it 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a minimum, the contrast ratio should be 3:1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you build interfaces, consider the how color contrast of the foreground and background affect legibility.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a tool like the contrast checker by webAIM linked there that will tell you the contrast ratio between two colors and if meets the minimum guidelines.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Michael, are there any other situations where contrast would impact the experience?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c4c14f0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c4c14f0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a </a:t>
            </a:r>
            <a:r>
              <a:rPr lang="en"/>
              <a:t>focus</a:t>
            </a:r>
            <a:r>
              <a:rPr lang="en"/>
              <a:t> indicator be useful?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Because of aesthetics, they are often disabled. This causes a big issue for keyboard users.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focus indicator lets you know where you are on the page and if there isn’t an indicator you’re kind of lost.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ba6549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dba6549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readers aren’t the only assistive technology option available to navigate sites.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can navigate sites using the keyboard with the Tab key.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Pressing the Tab key on your keyboard will highlight interactive elements like links, buttons, and inputs.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highlight interactive elements, they usually receive a blue border around the element.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0fa49229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0fa49229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998ba7c8b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is full of images and our assistive technologies cannot yet describe what an image portrays.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Although:</a:t>
            </a:r>
            <a:r>
              <a:rPr lang="en"/>
              <a:t> Artificial In</a:t>
            </a:r>
            <a:r>
              <a:rPr lang="en"/>
              <a:t>telligence is making some good progress there.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must ensure that our images include a description.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element takes many attributes but the main two ones we care about are the: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Source: where the image is </a:t>
            </a:r>
            <a:r>
              <a:rPr lang="en"/>
              <a:t>located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Alt: (or alternate text) that describes the image.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alt attribute has other purposes: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the image fails to load, it will show the alt text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mouse over an image with an alt text, it will often show a tooltip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Search engines index the content in the alt text and impact your site rankings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c998ba7c8b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4"/>
          <p:cNvGrpSpPr/>
          <p:nvPr/>
        </p:nvGrpSpPr>
        <p:grpSpPr>
          <a:xfrm>
            <a:off x="-25031" y="-9"/>
            <a:ext cx="9174514" cy="4064485"/>
            <a:chOff x="-25015" y="-28150"/>
            <a:chExt cx="9169013" cy="4062047"/>
          </a:xfrm>
        </p:grpSpPr>
        <p:pic>
          <p:nvPicPr>
            <p:cNvPr descr="A blue and white text&#10;&#10;Description automatically generated" id="57" name="Google Shape;57;p14"/>
            <p:cNvPicPr preferRelativeResize="0"/>
            <p:nvPr/>
          </p:nvPicPr>
          <p:blipFill rotWithShape="1">
            <a:blip r:embed="rId2">
              <a:alphaModFix/>
            </a:blip>
            <a:srcRect b="71843" l="0" r="0" t="0"/>
            <a:stretch/>
          </p:blipFill>
          <p:spPr>
            <a:xfrm>
              <a:off x="0" y="-28150"/>
              <a:ext cx="9143998" cy="144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white text&#10;&#10;Description automatically generated" id="58" name="Google Shape;58;p14"/>
            <p:cNvPicPr preferRelativeResize="0"/>
            <p:nvPr/>
          </p:nvPicPr>
          <p:blipFill rotWithShape="1">
            <a:blip r:embed="rId2">
              <a:alphaModFix/>
            </a:blip>
            <a:srcRect b="9671" l="0" r="0" t="62171"/>
            <a:stretch/>
          </p:blipFill>
          <p:spPr>
            <a:xfrm>
              <a:off x="0" y="1397518"/>
              <a:ext cx="9143998" cy="144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white text&#10;&#10;Description automatically generated" id="59" name="Google Shape;59;p14"/>
            <p:cNvPicPr preferRelativeResize="0"/>
            <p:nvPr/>
          </p:nvPicPr>
          <p:blipFill rotWithShape="1">
            <a:blip r:embed="rId2">
              <a:alphaModFix/>
            </a:blip>
            <a:srcRect b="72673" l="-230" r="230" t="2756"/>
            <a:stretch/>
          </p:blipFill>
          <p:spPr>
            <a:xfrm>
              <a:off x="-25015" y="2770196"/>
              <a:ext cx="9143998" cy="12637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52" y="611336"/>
            <a:ext cx="1165860" cy="1165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text&#10;&#10;Description automatically generated" id="61" name="Google Shape;61;p14"/>
          <p:cNvPicPr preferRelativeResize="0"/>
          <p:nvPr/>
        </p:nvPicPr>
        <p:blipFill rotWithShape="1">
          <a:blip r:embed="rId2">
            <a:alphaModFix/>
          </a:blip>
          <a:srcRect b="68993" l="-230" r="230" t="2757"/>
          <a:stretch/>
        </p:blipFill>
        <p:spPr>
          <a:xfrm>
            <a:off x="-25031" y="3689727"/>
            <a:ext cx="9149151" cy="145377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514350" y="1806668"/>
            <a:ext cx="8163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rial"/>
              <a:buNone/>
              <a:defRPr sz="3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514350" y="3229970"/>
            <a:ext cx="8166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Divider">
    <p:bg>
      <p:bgPr>
        <a:solidFill>
          <a:srgbClr val="06038D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514350" y="1921913"/>
            <a:ext cx="64320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Fira Sans ExtraBold"/>
              <a:buNone/>
              <a:defRPr b="1" i="0" sz="4500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Title and Content" showMasterSp="0">
  <p:cSld name="White_Title and Conten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602159" y="4673884"/>
            <a:ext cx="376487" cy="37648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Bold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38912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38912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One Third Two Content">
  <p:cSld name="Blue One Third Two Content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0"/>
            <a:ext cx="346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438912" y="356616"/>
            <a:ext cx="2894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Fira Sans ExtraBold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38912" y="1369219"/>
            <a:ext cx="2894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602159" y="4673884"/>
            <a:ext cx="376487" cy="37648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/Lt Blue One Third Two Content">
  <p:cSld name="Blue/Lt Blue One Third Two Content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346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438911" y="356616"/>
            <a:ext cx="2894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Fira Sans ExtraBold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38912" y="1369219"/>
            <a:ext cx="2894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One Third Title + Content">
  <p:cSld name="Blue One Third Title + Conten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346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438912" y="2031423"/>
            <a:ext cx="28191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 ExtraBold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602159" y="4673884"/>
            <a:ext cx="376487" cy="37648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/Lt Blue One Third Title + Content">
  <p:cSld name="Blue/Lt Blue One Third Title + Content"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0" y="0"/>
            <a:ext cx="346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438912" y="2031423"/>
            <a:ext cx="28191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ira Sans ExtraBold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One Third Text + Content">
  <p:cSld name="Blue One Third Text + Content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/>
          <p:nvPr/>
        </p:nvSpPr>
        <p:spPr>
          <a:xfrm>
            <a:off x="0" y="0"/>
            <a:ext cx="346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98" name="Google Shape;98;p22"/>
          <p:cNvSpPr txBox="1"/>
          <p:nvPr>
            <p:ph type="title"/>
          </p:nvPr>
        </p:nvSpPr>
        <p:spPr>
          <a:xfrm>
            <a:off x="438912" y="2031423"/>
            <a:ext cx="28191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ExtraBold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602159" y="4673884"/>
            <a:ext cx="376487" cy="376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 Only" showMasterSp="0">
  <p:cSld name="White Title Only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602159" y="4673884"/>
            <a:ext cx="376487" cy="376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Bold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Title Only">
  <p:cSld name="Blue Title 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4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t Blue Title Only">
  <p:cSld name="Lt Blue Title Only">
    <p:bg>
      <p:bgPr>
        <a:solidFill>
          <a:schemeClr val="accen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5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Bold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Slide">
  <p:cSld name="Main Idea Slide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438912" y="2027342"/>
            <a:ext cx="68580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Fira Sans ExtraBold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438912" y="1313457"/>
            <a:ext cx="5413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i="0" sz="1500" cap="none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b="1" i="0" sz="15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b="1" i="0" sz="14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b="1" i="0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•"/>
              <a:defRPr b="1" i="0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Cover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and white text&#10;&#10;Description automatically generated" id="118" name="Google Shape;118;p28"/>
          <p:cNvPicPr preferRelativeResize="0"/>
          <p:nvPr/>
        </p:nvPicPr>
        <p:blipFill/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Message">
  <p:cSld name="Key Message"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514350" y="2027342"/>
            <a:ext cx="68580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27432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Fira Sans ExtraBold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lness Works Background">
  <p:cSld name="Wellness Works Background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30"/>
          <p:cNvGrpSpPr/>
          <p:nvPr/>
        </p:nvGrpSpPr>
        <p:grpSpPr>
          <a:xfrm>
            <a:off x="-3" y="-9"/>
            <a:ext cx="9149484" cy="5143693"/>
            <a:chOff x="0" y="-28150"/>
            <a:chExt cx="9143998" cy="5140609"/>
          </a:xfrm>
        </p:grpSpPr>
        <p:pic>
          <p:nvPicPr>
            <p:cNvPr descr="A blue and white text&#10;&#10;Description automatically generated" id="124" name="Google Shape;124;p30"/>
            <p:cNvPicPr preferRelativeResize="0"/>
            <p:nvPr/>
          </p:nvPicPr>
          <p:blipFill rotWithShape="1">
            <a:blip r:embed="rId2">
              <a:alphaModFix/>
            </a:blip>
            <a:srcRect b="71843" l="0" r="0" t="0"/>
            <a:stretch/>
          </p:blipFill>
          <p:spPr>
            <a:xfrm>
              <a:off x="0" y="-28150"/>
              <a:ext cx="9143998" cy="144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white text&#10;&#10;Description automatically generated" id="125" name="Google Shape;125;p30"/>
            <p:cNvPicPr preferRelativeResize="0"/>
            <p:nvPr/>
          </p:nvPicPr>
          <p:blipFill rotWithShape="1">
            <a:blip r:embed="rId2">
              <a:alphaModFix/>
            </a:blip>
            <a:srcRect b="71843" l="0" r="0" t="0"/>
            <a:stretch/>
          </p:blipFill>
          <p:spPr>
            <a:xfrm>
              <a:off x="0" y="1410795"/>
              <a:ext cx="9143998" cy="144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white text&#10;&#10;Description automatically generated" id="126" name="Google Shape;126;p30"/>
            <p:cNvPicPr preferRelativeResize="0"/>
            <p:nvPr/>
          </p:nvPicPr>
          <p:blipFill rotWithShape="1">
            <a:blip r:embed="rId2">
              <a:alphaModFix/>
            </a:blip>
            <a:srcRect b="71843" l="0" r="0" t="0"/>
            <a:stretch/>
          </p:blipFill>
          <p:spPr>
            <a:xfrm>
              <a:off x="0" y="2810366"/>
              <a:ext cx="9143998" cy="1448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blue and white text&#10;&#10;Description automatically generated" id="127" name="Google Shape;127;p30"/>
            <p:cNvPicPr preferRelativeResize="0"/>
            <p:nvPr/>
          </p:nvPicPr>
          <p:blipFill rotWithShape="1">
            <a:blip r:embed="rId3">
              <a:alphaModFix/>
            </a:blip>
            <a:srcRect b="82801" l="0" r="0" t="0"/>
            <a:stretch/>
          </p:blipFill>
          <p:spPr>
            <a:xfrm>
              <a:off x="0" y="4227905"/>
              <a:ext cx="9143998" cy="8845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560872" y="490255"/>
            <a:ext cx="78867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5" name="Google Shape;135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ira Sans ExtraBold"/>
              <a:buNone/>
              <a:defRPr b="1" i="0" sz="3600" u="none" cap="none" strike="noStrike">
                <a:solidFill>
                  <a:schemeClr val="lt1"/>
                </a:solidFill>
                <a:latin typeface="Fira Sans ExtraBold"/>
                <a:ea typeface="Fira Sans ExtraBold"/>
                <a:cs typeface="Fira Sans ExtraBold"/>
                <a:sym typeface="Fir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8912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834460" y="4869656"/>
            <a:ext cx="303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picture containing drawing&#10;&#10;Description automatically generated"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52165" y="4723890"/>
            <a:ext cx="276476" cy="2764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w3.org/WAI/tutorials/page-structure/headings/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3.org/WAI/tutorials/page-structure/headings/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w3.org/WAI/tutorials/page-structure/headings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-US/docs/Web/HTML/Elemen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mozilla.org/en-US/docs/Web/HTML/Element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developer.mozilla.org/en-US/docs/Web/HTML/Element/labe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hyperlink" Target="https://developer.mozilla.org/en-US/docs/Web/HTML/Element/labe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aoxrud-ww/girls-who-co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.org/WAI/WCAG21/Understanding/contrast-minimum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ebaim.org/resources/contrastchecker/" TargetMode="External"/><Relationship Id="rId4" Type="http://schemas.openxmlformats.org/officeDocument/2006/relationships/hyperlink" Target="https://www.w3.org/WAI/WCAG21/Understanding/contrast-minimum.htm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hyperlink" Target="https://www.w3.org/WAI/WCAG22/Understanding/focus-visible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Relationship Id="rId4" Type="http://schemas.openxmlformats.org/officeDocument/2006/relationships/hyperlink" Target="https://www.w3.org/WAI/WCAG22/Understanding/focus-visibl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5" Type="http://schemas.openxmlformats.org/officeDocument/2006/relationships/hyperlink" Target="https://www.w3.org/WAI/WCAG22/Understanding/focus-visible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hyperlink" Target="https://www.w3.org/TR/UNDERSTANDING-WCAG20/text-equiv-al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type="ctrTitle"/>
          </p:nvPr>
        </p:nvSpPr>
        <p:spPr>
          <a:xfrm>
            <a:off x="514350" y="1806668"/>
            <a:ext cx="81630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00"/>
              <a:buFont typeface="Arial"/>
              <a:buNone/>
            </a:pPr>
            <a:r>
              <a:rPr lang="en">
                <a:highlight>
                  <a:srgbClr val="060486"/>
                </a:highlight>
              </a:rPr>
              <a:t>Introduction to Accessible Web</a:t>
            </a:r>
            <a:endParaRPr>
              <a:highlight>
                <a:srgbClr val="060486"/>
              </a:highlight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425625" y="2745252"/>
            <a:ext cx="108891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-15875" lvl="0" marL="158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highlight>
                  <a:srgbClr val="060486"/>
                </a:highlight>
                <a:latin typeface="Fira Sans"/>
                <a:ea typeface="Fira Sans"/>
                <a:cs typeface="Fira Sans"/>
                <a:sym typeface="Fira Sans"/>
              </a:rPr>
              <a:t>Alex Oxrud</a:t>
            </a:r>
            <a:endParaRPr b="1" sz="1800">
              <a:solidFill>
                <a:srgbClr val="FFFFFF"/>
              </a:solidFill>
              <a:highlight>
                <a:srgbClr val="060486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-15875" lvl="0" marL="1587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060486"/>
                </a:highlight>
                <a:latin typeface="Fira Sans"/>
                <a:ea typeface="Fira Sans"/>
                <a:cs typeface="Fira Sans"/>
                <a:sym typeface="Fira Sans"/>
              </a:rPr>
              <a:t>Engineering Manager, Web</a:t>
            </a:r>
            <a:endParaRPr sz="1800">
              <a:solidFill>
                <a:srgbClr val="FFFFFF"/>
              </a:solidFill>
              <a:highlight>
                <a:srgbClr val="060486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20300" y="4447704"/>
            <a:ext cx="7886700" cy="57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       Menu				  Shop				   Cart					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787975" y="3142975"/>
            <a:ext cx="1530000" cy="52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EFEFEF"/>
                </a:solidFill>
              </a:rPr>
              <a:t>Add to Cart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75" y="1278600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000" y="1278600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325" y="1278600"/>
            <a:ext cx="1627300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>
            <p:ph idx="1" type="body"/>
          </p:nvPr>
        </p:nvSpPr>
        <p:spPr>
          <a:xfrm>
            <a:off x="3498650" y="3111800"/>
            <a:ext cx="1530000" cy="52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EFEFEF"/>
                </a:solidFill>
              </a:rPr>
              <a:t>Add to Cart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35" name="Google Shape;235;p42"/>
          <p:cNvSpPr txBox="1"/>
          <p:nvPr>
            <p:ph idx="1" type="body"/>
          </p:nvPr>
        </p:nvSpPr>
        <p:spPr>
          <a:xfrm>
            <a:off x="6257975" y="3111800"/>
            <a:ext cx="1530000" cy="52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EFEFEF"/>
                </a:solidFill>
              </a:rPr>
              <a:t>Add to Cart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Heading</a:t>
            </a:r>
            <a:endParaRPr/>
          </a:p>
        </p:txBody>
      </p:sp>
      <p:sp>
        <p:nvSpPr>
          <p:cNvPr id="241" name="Google Shape;241;p43"/>
          <p:cNvSpPr txBox="1"/>
          <p:nvPr/>
        </p:nvSpPr>
        <p:spPr>
          <a:xfrm>
            <a:off x="5018450" y="4715200"/>
            <a:ext cx="77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https://www.w3.org/WAI/tutorials/page-structure/headings/</a:t>
            </a:r>
            <a:endParaRPr sz="1000"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25" y="1822221"/>
            <a:ext cx="2914650" cy="41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Heading</a:t>
            </a:r>
            <a:endParaRPr/>
          </a:p>
        </p:txBody>
      </p:sp>
      <p:sp>
        <p:nvSpPr>
          <p:cNvPr id="248" name="Google Shape;248;p44"/>
          <p:cNvSpPr txBox="1"/>
          <p:nvPr/>
        </p:nvSpPr>
        <p:spPr>
          <a:xfrm>
            <a:off x="5018450" y="4715200"/>
            <a:ext cx="77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https://www.w3.org/WAI/tutorials/page-structure/headings/</a:t>
            </a:r>
            <a:endParaRPr sz="1000"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5425" y="1822221"/>
            <a:ext cx="2914650" cy="41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44"/>
          <p:cNvSpPr txBox="1"/>
          <p:nvPr/>
        </p:nvSpPr>
        <p:spPr>
          <a:xfrm>
            <a:off x="159900" y="3016563"/>
            <a:ext cx="844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Screen readers use headlines to navigate content.</a:t>
            </a:r>
            <a:br>
              <a:rPr lang="en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Users can jump from one headline to another to locate content faster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1" name="Google Shape;251;p44"/>
          <p:cNvSpPr txBox="1"/>
          <p:nvPr/>
        </p:nvSpPr>
        <p:spPr>
          <a:xfrm>
            <a:off x="383300" y="902575"/>
            <a:ext cx="844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HTML headings provide valuable information of important topics and the structure of the document.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Heading</a:t>
            </a:r>
            <a:endParaRPr/>
          </a:p>
        </p:txBody>
      </p:sp>
      <p:sp>
        <p:nvSpPr>
          <p:cNvPr id="257" name="Google Shape;257;p45"/>
          <p:cNvSpPr txBox="1"/>
          <p:nvPr/>
        </p:nvSpPr>
        <p:spPr>
          <a:xfrm>
            <a:off x="479550" y="3319450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Learning web accessibility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" name="Google Shape;258;p45"/>
          <p:cNvSpPr txBox="1"/>
          <p:nvPr/>
        </p:nvSpPr>
        <p:spPr>
          <a:xfrm>
            <a:off x="4814150" y="3319450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Heading level 1, Learning web accessibility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9" name="Google Shape;259;p45"/>
          <p:cNvSpPr txBox="1"/>
          <p:nvPr/>
        </p:nvSpPr>
        <p:spPr>
          <a:xfrm>
            <a:off x="5018450" y="4715200"/>
            <a:ext cx="77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https://www.w3.org/WAI/tutorials/page-structure/headings/</a:t>
            </a:r>
            <a:endParaRPr sz="1000"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00" y="2818763"/>
            <a:ext cx="35433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161" y="2835163"/>
            <a:ext cx="425251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425" y="1822221"/>
            <a:ext cx="2914650" cy="41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</a:t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479550" y="1062575"/>
            <a:ext cx="761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 elements designed with a specific purpose or intent.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Semantic elements provides accessibility for free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Links/Buttons have additional keyboard shortcuts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711275" y="4723400"/>
            <a:ext cx="72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https://developer.mozilla.org/en-US/docs/Web/HTML/Element</a:t>
            </a:r>
            <a:endParaRPr sz="1000"/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25" y="2306475"/>
            <a:ext cx="27241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400" y="2649838"/>
            <a:ext cx="53911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</a:t>
            </a:r>
            <a:endParaRPr/>
          </a:p>
        </p:txBody>
      </p:sp>
      <p:sp>
        <p:nvSpPr>
          <p:cNvPr id="277" name="Google Shape;277;p47"/>
          <p:cNvSpPr txBox="1"/>
          <p:nvPr/>
        </p:nvSpPr>
        <p:spPr>
          <a:xfrm>
            <a:off x="477263" y="2098013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See recipe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438888" y="3691013"/>
            <a:ext cx="30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link, See recipe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>
            <a:off x="4711275" y="4723400"/>
            <a:ext cx="72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https://developer.mozilla.org/en-US/docs/Web/HTML/Element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</a:t>
            </a:r>
            <a:endParaRPr/>
          </a:p>
        </p:txBody>
      </p:sp>
      <p:sp>
        <p:nvSpPr>
          <p:cNvPr id="285" name="Google Shape;285;p48"/>
          <p:cNvSpPr txBox="1"/>
          <p:nvPr/>
        </p:nvSpPr>
        <p:spPr>
          <a:xfrm>
            <a:off x="477263" y="2098013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See recipe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438888" y="3691013"/>
            <a:ext cx="30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link, See recipe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4711275" y="4723400"/>
            <a:ext cx="72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https://developer.mozilla.org/en-US/docs/Web/HTML/Element</a:t>
            </a:r>
            <a:endParaRPr sz="1000"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63" y="1717013"/>
            <a:ext cx="78009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00" y="3210684"/>
            <a:ext cx="485775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 </a:t>
            </a:r>
            <a:endParaRPr/>
          </a:p>
        </p:txBody>
      </p:sp>
      <p:sp>
        <p:nvSpPr>
          <p:cNvPr id="295" name="Google Shape;295;p49"/>
          <p:cNvSpPr txBox="1"/>
          <p:nvPr/>
        </p:nvSpPr>
        <p:spPr>
          <a:xfrm>
            <a:off x="348825" y="2933775"/>
            <a:ext cx="387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Ingredients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2 bananas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1 cup of milk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half a cup of oats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4459625" y="2964725"/>
            <a:ext cx="4419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Heading level 1, 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Ingredients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list, Ingredients, 3 items</a:t>
            </a:r>
            <a:b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 bananas, 1 of 3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 cup of milk, 2 of 3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Half a cup of oats, 3 of 3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end of list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7" name="Google Shape;297;p49"/>
          <p:cNvSpPr txBox="1"/>
          <p:nvPr/>
        </p:nvSpPr>
        <p:spPr>
          <a:xfrm>
            <a:off x="4711275" y="4723400"/>
            <a:ext cx="727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https://developer.mozilla.org/en-US/docs/Web/HTML/Element</a:t>
            </a:r>
            <a:endParaRPr sz="1000"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00" y="1459771"/>
            <a:ext cx="31242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750" y="1421671"/>
            <a:ext cx="433387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Labels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675" y="1817453"/>
            <a:ext cx="2790037" cy="84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 txBox="1"/>
          <p:nvPr/>
        </p:nvSpPr>
        <p:spPr>
          <a:xfrm>
            <a:off x="4336800" y="4804800"/>
            <a:ext cx="67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https://developer.mozilla.org/en-US/docs/Web/HTML/Element/label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and Labels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775" y="445496"/>
            <a:ext cx="15430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800" y="3010212"/>
            <a:ext cx="4795225" cy="7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1"/>
          <p:cNvSpPr txBox="1"/>
          <p:nvPr/>
        </p:nvSpPr>
        <p:spPr>
          <a:xfrm>
            <a:off x="331600" y="3892900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edit text, blank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5" name="Google Shape;315;p51"/>
          <p:cNvSpPr txBox="1"/>
          <p:nvPr/>
        </p:nvSpPr>
        <p:spPr>
          <a:xfrm>
            <a:off x="4336800" y="3847850"/>
            <a:ext cx="38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 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First name:, edit text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438900" y="1014138"/>
            <a:ext cx="8062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500"/>
              <a:buChar char="-"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All inputs need to have a label associated with it.</a:t>
            </a:r>
            <a:endParaRPr sz="15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Char char="-"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</a:rPr>
              <a:t>Screen reader will read of the label when user lands on the input. 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225" y="3010200"/>
            <a:ext cx="3195063" cy="7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/>
        </p:nvSpPr>
        <p:spPr>
          <a:xfrm>
            <a:off x="4336800" y="4804800"/>
            <a:ext cx="673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https://developer.mozilla.org/en-US/docs/Web/HTML/Element/label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19" name="Google Shape;319;p51"/>
          <p:cNvCxnSpPr/>
          <p:nvPr/>
        </p:nvCxnSpPr>
        <p:spPr>
          <a:xfrm>
            <a:off x="5573625" y="3172125"/>
            <a:ext cx="213270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used to build the Web?</a:t>
            </a:r>
            <a:endParaRPr/>
          </a:p>
        </p:txBody>
      </p:sp>
      <p:pic>
        <p:nvPicPr>
          <p:cNvPr id="150" name="Google Shape;1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425" y="1519700"/>
            <a:ext cx="4877999" cy="25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4"/>
          <p:cNvSpPr txBox="1"/>
          <p:nvPr/>
        </p:nvSpPr>
        <p:spPr>
          <a:xfrm>
            <a:off x="355825" y="1993925"/>
            <a:ext cx="391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HTML is the skeleton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latin typeface="Fira Sans"/>
                <a:ea typeface="Fira Sans"/>
                <a:cs typeface="Fira Sans"/>
                <a:sym typeface="Fira Sans"/>
              </a:rPr>
              <a:t>CSS describes the appearance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Javascript describes the behavior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Context</a:t>
            </a:r>
            <a:endParaRPr/>
          </a:p>
        </p:txBody>
      </p:sp>
      <p:sp>
        <p:nvSpPr>
          <p:cNvPr id="325" name="Google Shape;325;p52"/>
          <p:cNvSpPr txBox="1"/>
          <p:nvPr/>
        </p:nvSpPr>
        <p:spPr>
          <a:xfrm>
            <a:off x="376125" y="959125"/>
            <a:ext cx="362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Assistive technology may navigate by links on the page.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Ensure links on the page have unique labels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 b="57797" l="0" r="0" t="0"/>
          <a:stretch/>
        </p:blipFill>
        <p:spPr>
          <a:xfrm>
            <a:off x="281650" y="3132825"/>
            <a:ext cx="7294726" cy="15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075" y="560801"/>
            <a:ext cx="4838450" cy="224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Context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57797" l="0" r="0" t="0"/>
          <a:stretch/>
        </p:blipFill>
        <p:spPr>
          <a:xfrm>
            <a:off x="4572000" y="403600"/>
            <a:ext cx="3800901" cy="7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/>
        </p:nvSpPr>
        <p:spPr>
          <a:xfrm>
            <a:off x="413725" y="4005725"/>
            <a:ext cx="294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link, Shop Now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link, Shop Now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5" name="Google Shape;335;p53"/>
          <p:cNvSpPr txBox="1"/>
          <p:nvPr/>
        </p:nvSpPr>
        <p:spPr>
          <a:xfrm>
            <a:off x="4475875" y="3986925"/>
            <a:ext cx="389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link, Shop Now Cookbooks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link, Shop Now Kitchen Tools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13" y="2470650"/>
            <a:ext cx="38385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1499000"/>
            <a:ext cx="4266925" cy="24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  <p:sp>
        <p:nvSpPr>
          <p:cNvPr id="343" name="Google Shape;343;p54"/>
          <p:cNvSpPr txBox="1"/>
          <p:nvPr/>
        </p:nvSpPr>
        <p:spPr>
          <a:xfrm>
            <a:off x="3493925" y="1374650"/>
            <a:ext cx="54642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Built a recipe webpage using the examples we saw:</a:t>
            </a:r>
            <a:br>
              <a:rPr lang="en" sz="1700">
                <a:latin typeface="Fira Sans"/>
                <a:ea typeface="Fira Sans"/>
                <a:cs typeface="Fira Sans"/>
                <a:sym typeface="Fira Sans"/>
              </a:rPr>
            </a:b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AutoNum type="arabicPeriod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Minimal accessibility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Fira Sans"/>
              <a:buAutoNum type="arabicPeriod"/>
            </a:pPr>
            <a:r>
              <a:rPr lang="en" sz="1700">
                <a:latin typeface="Fira Sans"/>
                <a:ea typeface="Fira Sans"/>
                <a:cs typeface="Fira Sans"/>
                <a:sym typeface="Fira Sans"/>
              </a:rPr>
              <a:t>Accessibility in mind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We’ll navigate each website with a screen reader and see the differences.</a:t>
            </a:r>
            <a:endParaRPr sz="17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4621"/>
            <a:ext cx="3179625" cy="392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66" y="1210896"/>
            <a:ext cx="5453872" cy="371311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5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Subpar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Better</a:t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475" y="1522846"/>
            <a:ext cx="5507174" cy="272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62" name="Google Shape;362;p57"/>
          <p:cNvSpPr txBox="1"/>
          <p:nvPr/>
        </p:nvSpPr>
        <p:spPr>
          <a:xfrm>
            <a:off x="438900" y="4258000"/>
            <a:ext cx="63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https://github.com/aoxrud-ww/girls-who-code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/ CSS</a:t>
            </a:r>
            <a:endParaRPr/>
          </a:p>
        </p:txBody>
      </p:sp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25" y="2376898"/>
            <a:ext cx="3914700" cy="53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300" y="2266938"/>
            <a:ext cx="1279256" cy="7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/>
        </p:nvSpPr>
        <p:spPr>
          <a:xfrm>
            <a:off x="724025" y="1958025"/>
            <a:ext cx="4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Element/Tag			Attribute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60" name="Google Shape;160;p35"/>
          <p:cNvCxnSpPr/>
          <p:nvPr/>
        </p:nvCxnSpPr>
        <p:spPr>
          <a:xfrm>
            <a:off x="1524575" y="2238200"/>
            <a:ext cx="70200" cy="28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35"/>
          <p:cNvCxnSpPr/>
          <p:nvPr/>
        </p:nvCxnSpPr>
        <p:spPr>
          <a:xfrm flipH="1">
            <a:off x="3385775" y="2248225"/>
            <a:ext cx="330300" cy="31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35"/>
          <p:cNvCxnSpPr/>
          <p:nvPr/>
        </p:nvCxnSpPr>
        <p:spPr>
          <a:xfrm>
            <a:off x="3932375" y="2254375"/>
            <a:ext cx="360300" cy="3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3" name="Google Shape;1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025" y="2912916"/>
            <a:ext cx="230505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5"/>
          <p:cNvSpPr txBox="1"/>
          <p:nvPr/>
        </p:nvSpPr>
        <p:spPr>
          <a:xfrm>
            <a:off x="6140250" y="1866750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Styles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65" name="Google Shape;165;p35"/>
          <p:cNvCxnSpPr/>
          <p:nvPr/>
        </p:nvCxnSpPr>
        <p:spPr>
          <a:xfrm>
            <a:off x="6706675" y="2173175"/>
            <a:ext cx="35400" cy="28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6"/>
          <p:cNvSpPr txBox="1"/>
          <p:nvPr/>
        </p:nvSpPr>
        <p:spPr>
          <a:xfrm>
            <a:off x="4310700" y="4852850"/>
            <a:ext cx="48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https://www.w3.org/WAI/WCAG21/Understanding/contrast-minimum.html</a:t>
            </a:r>
            <a:endParaRPr sz="1000"/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25" y="2239013"/>
            <a:ext cx="3886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675" y="2225688"/>
            <a:ext cx="40386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438912" y="356616"/>
            <a:ext cx="78867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Contrast</a:t>
            </a: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560113" y="1838825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Good Contrast: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" name="Google Shape;180;p37"/>
          <p:cNvSpPr txBox="1"/>
          <p:nvPr/>
        </p:nvSpPr>
        <p:spPr>
          <a:xfrm>
            <a:off x="4760663" y="1863138"/>
            <a:ext cx="25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Bad Contrast: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583450" y="3579573"/>
            <a:ext cx="6830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</a:rPr>
              <a:t>There are many tools that will calculate the contrast ratio for you, one of them is:</a:t>
            </a:r>
            <a:br>
              <a:rPr lang="en" sz="1200">
                <a:solidFill>
                  <a:srgbClr val="212121"/>
                </a:solidFill>
                <a:highlight>
                  <a:srgbClr val="FFFFFF"/>
                </a:highlight>
              </a:rPr>
            </a:br>
            <a:r>
              <a:rPr lang="en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https://webaim.org/resources/contrastchecker/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438900" y="921500"/>
            <a:ext cx="848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Choosing a good color contrast helps ensure legibility.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1567525" y="2816375"/>
            <a:ext cx="18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Ratio: 14.9:1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37"/>
          <p:cNvSpPr txBox="1"/>
          <p:nvPr/>
        </p:nvSpPr>
        <p:spPr>
          <a:xfrm>
            <a:off x="6211775" y="2789400"/>
            <a:ext cx="18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"/>
                <a:ea typeface="Fira Sans"/>
                <a:cs typeface="Fira Sans"/>
                <a:sym typeface="Fira Sans"/>
              </a:rPr>
              <a:t>Ratio: 1.4:1</a:t>
            </a:r>
            <a:endParaRPr sz="1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4310700" y="4852850"/>
            <a:ext cx="48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https://www.w3.org/WAI/WCAG21/Understanding/contrast-minimum.html</a:t>
            </a:r>
            <a:endParaRPr sz="1000"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25" y="2239013"/>
            <a:ext cx="38862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0675" y="2204138"/>
            <a:ext cx="40386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Indicator</a:t>
            </a:r>
            <a:endParaRPr/>
          </a:p>
        </p:txBody>
      </p:sp>
      <p:sp>
        <p:nvSpPr>
          <p:cNvPr id="193" name="Google Shape;193;p38"/>
          <p:cNvSpPr txBox="1"/>
          <p:nvPr/>
        </p:nvSpPr>
        <p:spPr>
          <a:xfrm>
            <a:off x="438900" y="1033838"/>
            <a:ext cx="85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25" y="1990725"/>
            <a:ext cx="60388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4105875" y="4730675"/>
            <a:ext cx="4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https://www.w3.org/WAI/WCAG22/Understanding/focus-visible.html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Indicator</a:t>
            </a:r>
            <a:endParaRPr/>
          </a:p>
        </p:txBody>
      </p:sp>
      <p:sp>
        <p:nvSpPr>
          <p:cNvPr id="201" name="Google Shape;201;p39"/>
          <p:cNvSpPr txBox="1"/>
          <p:nvPr/>
        </p:nvSpPr>
        <p:spPr>
          <a:xfrm>
            <a:off x="438900" y="1033838"/>
            <a:ext cx="852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Keyboard navigation is usually done via the Tab key</a:t>
            </a:r>
            <a:br>
              <a:rPr lang="en" sz="1600">
                <a:latin typeface="Fira Sans"/>
                <a:ea typeface="Fira Sans"/>
                <a:cs typeface="Fira Sans"/>
                <a:sym typeface="Fira Sans"/>
              </a:rPr>
            </a:b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The focus indicator helps one orient where they are in the page.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75" y="2723050"/>
            <a:ext cx="60388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/>
          <p:nvPr/>
        </p:nvSpPr>
        <p:spPr>
          <a:xfrm>
            <a:off x="4105875" y="4730675"/>
            <a:ext cx="4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https://www.w3.org/WAI/WCAG22/Understanding/focus-visible.html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438900" y="356621"/>
            <a:ext cx="7886700" cy="55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Indicator</a:t>
            </a:r>
            <a:endParaRPr/>
          </a:p>
        </p:txBody>
      </p:sp>
      <p:sp>
        <p:nvSpPr>
          <p:cNvPr id="209" name="Google Shape;209;p40"/>
          <p:cNvSpPr txBox="1"/>
          <p:nvPr/>
        </p:nvSpPr>
        <p:spPr>
          <a:xfrm>
            <a:off x="391600" y="988413"/>
            <a:ext cx="852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Focus indicators should always be available</a:t>
            </a:r>
            <a:br>
              <a:rPr lang="en" sz="1600">
                <a:latin typeface="Fira Sans"/>
                <a:ea typeface="Fira Sans"/>
                <a:cs typeface="Fira Sans"/>
                <a:sym typeface="Fira Sans"/>
              </a:rPr>
            </a:b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Fira Sans"/>
              <a:buChar char="●"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Default focus styling can changed using CSS via the  :focus </a:t>
            </a: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pseudo-selector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8767" l="0" r="0" t="11532"/>
          <a:stretch/>
        </p:blipFill>
        <p:spPr>
          <a:xfrm>
            <a:off x="655175" y="2615825"/>
            <a:ext cx="2190750" cy="1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325" y="3258025"/>
            <a:ext cx="5993275" cy="57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/>
        </p:nvSpPr>
        <p:spPr>
          <a:xfrm>
            <a:off x="4105875" y="4730675"/>
            <a:ext cx="44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5"/>
              </a:rPr>
              <a:t>https://www.w3.org/WAI/WCAG22/Understanding/focus-visible.html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329172" y="267450"/>
            <a:ext cx="7926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Bold"/>
              <a:buNone/>
            </a:pPr>
            <a:r>
              <a:rPr lang="en"/>
              <a:t>Image Alt Text</a:t>
            </a:r>
            <a:endParaRPr/>
          </a:p>
        </p:txBody>
      </p:sp>
      <p:sp>
        <p:nvSpPr>
          <p:cNvPr id="218" name="Google Shape;218;p41"/>
          <p:cNvSpPr txBox="1"/>
          <p:nvPr/>
        </p:nvSpPr>
        <p:spPr>
          <a:xfrm>
            <a:off x="292475" y="2530363"/>
            <a:ext cx="54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Unlabelled image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197475" y="4447675"/>
            <a:ext cx="71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Fira Sans"/>
                <a:ea typeface="Fira Sans"/>
                <a:cs typeface="Fira Sans"/>
                <a:sym typeface="Fira Sans"/>
              </a:rPr>
              <a:t>Announced as:</a:t>
            </a:r>
            <a:r>
              <a:rPr lang="e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banana smoothie in a cup with sliced bananas as garnish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, image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216275" y="893300"/>
            <a:ext cx="500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We must include image descriptions</a:t>
            </a:r>
            <a:br>
              <a:rPr lang="en">
                <a:latin typeface="Fira Sans"/>
                <a:ea typeface="Fira Sans"/>
                <a:cs typeface="Fira Sans"/>
                <a:sym typeface="Fira Sans"/>
              </a:rPr>
            </a:b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Used by assistive technologies to describe the image.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75" y="2152650"/>
            <a:ext cx="26955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63" y="3390388"/>
            <a:ext cx="63722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202" y="240050"/>
            <a:ext cx="2548126" cy="25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 txBox="1"/>
          <p:nvPr/>
        </p:nvSpPr>
        <p:spPr>
          <a:xfrm>
            <a:off x="4405075" y="4831300"/>
            <a:ext cx="439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6"/>
              </a:rPr>
              <a:t>https://www.w3.org/TR/UNDERSTANDING-WCAG20/text-equiv-all.html</a:t>
            </a:r>
            <a:endParaRPr sz="1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W Template 2020">
  <a:themeElements>
    <a:clrScheme name="WW_2020_B">
      <a:dk1>
        <a:srgbClr val="000000"/>
      </a:dk1>
      <a:lt1>
        <a:srgbClr val="FFFFFF"/>
      </a:lt1>
      <a:dk2>
        <a:srgbClr val="050486"/>
      </a:dk2>
      <a:lt2>
        <a:srgbClr val="FFFFFF"/>
      </a:lt2>
      <a:accent1>
        <a:srgbClr val="46D4FC"/>
      </a:accent1>
      <a:accent2>
        <a:srgbClr val="702FA0"/>
      </a:accent2>
      <a:accent3>
        <a:srgbClr val="0C6CCE"/>
      </a:accent3>
      <a:accent4>
        <a:srgbClr val="FFC000"/>
      </a:accent4>
      <a:accent5>
        <a:srgbClr val="05A47F"/>
      </a:accent5>
      <a:accent6>
        <a:srgbClr val="D783FF"/>
      </a:accent6>
      <a:hlink>
        <a:srgbClr val="872066"/>
      </a:hlink>
      <a:folHlink>
        <a:srgbClr val="B6BD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